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</p:sldMasterIdLst>
  <p:notesMasterIdLst>
    <p:notesMasterId r:id="rId10"/>
  </p:notes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D3CC9C1-C5FF-4993-9393-177038718AB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688E50-B896-4303-9C32-5EEB3F8BBDBA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/>
          <p:nvPr/>
        </p:nvPicPr>
        <p:blipFill>
          <a:blip r:embed="rId3"/>
          <a:stretch/>
        </p:blipFill>
        <p:spPr>
          <a:xfrm>
            <a:off x="6120" y="0"/>
            <a:ext cx="12185280" cy="687636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440" cy="308160"/>
            <a:chOff x="8887680" y="5498280"/>
            <a:chExt cx="1189440" cy="30816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Freeform 5"/>
          <p:cNvSpPr/>
          <p:nvPr/>
        </p:nvSpPr>
        <p:spPr>
          <a:xfrm>
            <a:off x="9051120" y="3613320"/>
            <a:ext cx="862920" cy="61200"/>
          </a:xfrm>
          <a:custGeom>
            <a:avLst/>
            <a:gdLst>
              <a:gd name="textAreaLeft" fmla="*/ 0 w 862920"/>
              <a:gd name="textAreaRight" fmla="*/ 863640 w 862920"/>
              <a:gd name="textAreaTop" fmla="*/ 0 h 61200"/>
              <a:gd name="textAreaBottom" fmla="*/ 61920 h 61200"/>
            </a:gdLst>
            <a:ahLst/>
            <a:cxn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0960" rIns="90000" bIns="3096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d-ID" sz="1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" name="Picture 15"/>
          <p:cNvPicPr/>
          <p:nvPr/>
        </p:nvPicPr>
        <p:blipFill>
          <a:blip r:embed="rId4"/>
          <a:stretch/>
        </p:blipFill>
        <p:spPr>
          <a:xfrm>
            <a:off x="8033400" y="1540800"/>
            <a:ext cx="2894400" cy="7549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" name="Picture 9"/>
          <p:cNvPicPr/>
          <p:nvPr/>
        </p:nvPicPr>
        <p:blipFill>
          <a:blip r:embed="rId3"/>
          <a:stretch/>
        </p:blipFill>
        <p:spPr>
          <a:xfrm>
            <a:off x="-2089440" y="-959400"/>
            <a:ext cx="14591520" cy="7978680"/>
          </a:xfrm>
          <a:prstGeom prst="rect">
            <a:avLst/>
          </a:prstGeom>
          <a:ln w="0">
            <a:noFill/>
          </a:ln>
        </p:spPr>
      </p:pic>
      <p:sp>
        <p:nvSpPr>
          <p:cNvPr id="14" name="Text Placeholder 11"/>
          <p:cNvSpPr/>
          <p:nvPr/>
        </p:nvSpPr>
        <p:spPr>
          <a:xfrm>
            <a:off x="476280" y="418212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68A1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8"/>
          <p:cNvGrpSpPr/>
          <p:nvPr/>
        </p:nvGrpSpPr>
        <p:grpSpPr>
          <a:xfrm>
            <a:off x="646920" y="4782600"/>
            <a:ext cx="1189440" cy="308160"/>
            <a:chOff x="646920" y="4782600"/>
            <a:chExt cx="1189440" cy="308160"/>
          </a:xfrm>
        </p:grpSpPr>
        <p:sp>
          <p:nvSpPr>
            <p:cNvPr id="16" name="Freeform 9"/>
            <p:cNvSpPr/>
            <p:nvPr/>
          </p:nvSpPr>
          <p:spPr>
            <a:xfrm>
              <a:off x="64692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108936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Freeform 11"/>
            <p:cNvSpPr/>
            <p:nvPr/>
          </p:nvSpPr>
          <p:spPr>
            <a:xfrm>
              <a:off x="1541160" y="478908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" name="Rounded Rectangle 1"/>
          <p:cNvSpPr/>
          <p:nvPr/>
        </p:nvSpPr>
        <p:spPr>
          <a:xfrm>
            <a:off x="583920" y="3039840"/>
            <a:ext cx="806040" cy="74880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8640" rIns="90000" bIns="8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" name="Picture 23"/>
          <p:cNvPicPr/>
          <p:nvPr/>
        </p:nvPicPr>
        <p:blipFill>
          <a:blip r:embed="rId4"/>
          <a:stretch/>
        </p:blipFill>
        <p:spPr>
          <a:xfrm>
            <a:off x="465480" y="1503000"/>
            <a:ext cx="2742480" cy="715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FFFFFF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FFFFFF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b="1" strike="noStrike" spc="-1">
                <a:solidFill>
                  <a:schemeClr val="lt1"/>
                </a:solidFill>
                <a:latin typeface="Proxima Nova"/>
              </a:rPr>
              <a:t>TITULO AQUí</a:t>
            </a:r>
            <a:endParaRPr lang="es-ES" sz="4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258680" y="3975480"/>
            <a:ext cx="4447800" cy="72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lt1"/>
                </a:solidFill>
                <a:latin typeface="Proxima Nova"/>
              </a:rPr>
              <a:t>Stories worth telling…</a:t>
            </a:r>
            <a:endParaRPr lang="es-E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/>
          <p:cNvSpPr/>
          <p:nvPr/>
        </p:nvSpPr>
        <p:spPr>
          <a:xfrm>
            <a:off x="506880" y="601920"/>
            <a:ext cx="111819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>
                <a:solidFill>
                  <a:srgbClr val="595959"/>
                </a:solidFill>
                <a:latin typeface="Lato Black"/>
                <a:ea typeface="Tahoma"/>
              </a:rPr>
              <a:t>ANÁLISIS </a:t>
            </a:r>
            <a:r>
              <a:rPr lang="en-GB" sz="3200" b="1" strike="noStrike" spc="-1">
                <a:solidFill>
                  <a:srgbClr val="E9542C"/>
                </a:solidFill>
                <a:latin typeface="Lato Black"/>
                <a:ea typeface="Tahoma"/>
              </a:rPr>
              <a:t>DURACION LLAMADA VS CONVERSIÓN</a:t>
            </a: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" name="Straight Connector 1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35" name="Slide Number Placeholder 1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b="0" strike="noStrike" spc="-1">
                <a:solidFill>
                  <a:schemeClr val="lt1"/>
                </a:solidFill>
                <a:latin typeface="Calibri"/>
              </a:rPr>
              <a:t>1</a:t>
            </a:r>
            <a:endParaRPr lang="es-ES" sz="11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6" name="Straight Connector 2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37" name="Straight Connector 3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38" name="TextBox 2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>
                <a:solidFill>
                  <a:schemeClr val="accent1"/>
                </a:solidFill>
                <a:latin typeface="Lato Black"/>
                <a:ea typeface="Lato Black"/>
              </a:rPr>
              <a:t>  	          ITAcademy</a:t>
            </a:r>
            <a:r>
              <a:rPr lang="en-GB" sz="900" b="1" strike="noStrike" spc="-1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Rectangle: Rounded Corners 1"/>
          <p:cNvSpPr/>
          <p:nvPr/>
        </p:nvSpPr>
        <p:spPr>
          <a:xfrm>
            <a:off x="1071360" y="1455120"/>
            <a:ext cx="3989520" cy="151272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Análisis de la relación entre la </a:t>
            </a:r>
            <a:r>
              <a:rPr lang="es-ES" sz="1200" b="0" strike="noStrike" spc="-1">
                <a:solidFill>
                  <a:srgbClr val="E9542C"/>
                </a:solidFill>
                <a:latin typeface="Calibri"/>
              </a:rPr>
              <a:t>duración de la llamada 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y la</a:t>
            </a:r>
            <a:r>
              <a:rPr lang="es-ES" sz="1200" b="0" strike="noStrike" spc="-1">
                <a:solidFill>
                  <a:srgbClr val="E9542C"/>
                </a:solidFill>
                <a:latin typeface="Calibri"/>
              </a:rPr>
              <a:t> contratación del deposito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Se comprueba que a</a:t>
            </a:r>
            <a:r>
              <a:rPr lang="es-ES" sz="1200" b="0" strike="noStrike" spc="-1">
                <a:solidFill>
                  <a:srgbClr val="E9542C"/>
                </a:solidFill>
                <a:latin typeface="Calibri"/>
              </a:rPr>
              <a:t> mayor duración de la llamada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 el número de contrataciones de </a:t>
            </a:r>
            <a:r>
              <a:rPr lang="es-ES" sz="1200" b="0" strike="noStrike" spc="-1">
                <a:solidFill>
                  <a:srgbClr val="E9542C"/>
                </a:solidFill>
                <a:latin typeface="Calibri"/>
              </a:rPr>
              <a:t>depósitos aumenta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Imagen 39"/>
          <p:cNvPicPr/>
          <p:nvPr/>
        </p:nvPicPr>
        <p:blipFill>
          <a:blip r:embed="rId2"/>
          <a:stretch/>
        </p:blipFill>
        <p:spPr>
          <a:xfrm>
            <a:off x="6569280" y="1390320"/>
            <a:ext cx="4852080" cy="2977920"/>
          </a:xfrm>
          <a:prstGeom prst="rect">
            <a:avLst/>
          </a:prstGeom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41" name="Imagen 40"/>
          <p:cNvPicPr/>
          <p:nvPr/>
        </p:nvPicPr>
        <p:blipFill>
          <a:blip r:embed="rId3"/>
          <a:stretch/>
        </p:blipFill>
        <p:spPr>
          <a:xfrm>
            <a:off x="468720" y="3316320"/>
            <a:ext cx="5514480" cy="2796480"/>
          </a:xfrm>
          <a:prstGeom prst="rect">
            <a:avLst/>
          </a:prstGeom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2" name="Rectangle: Rounded Corners 2"/>
          <p:cNvSpPr/>
          <p:nvPr/>
        </p:nvSpPr>
        <p:spPr>
          <a:xfrm>
            <a:off x="6583320" y="4698360"/>
            <a:ext cx="4194360" cy="145656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numCol="1" spcCol="36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Duración llamadas vs contratación depósitos: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>
                <a:solidFill>
                  <a:srgbClr val="E9542C"/>
                </a:solidFill>
                <a:latin typeface="Calibri"/>
              </a:rPr>
              <a:t>Menor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 de </a:t>
            </a:r>
            <a:r>
              <a:rPr lang="es-ES" sz="1200" b="0" strike="noStrike" spc="-1">
                <a:solidFill>
                  <a:srgbClr val="E9542C"/>
                </a:solidFill>
                <a:latin typeface="Calibri"/>
              </a:rPr>
              <a:t>5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 minutos:  </a:t>
            </a:r>
            <a:r>
              <a:rPr lang="es-ES" sz="1200" b="0" strike="noStrike" spc="-1">
                <a:solidFill>
                  <a:srgbClr val="E9542C"/>
                </a:solidFill>
                <a:latin typeface="Calibri"/>
              </a:rPr>
              <a:t>NO &gt; SI  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contrataciones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>
                <a:solidFill>
                  <a:srgbClr val="E9542C"/>
                </a:solidFill>
                <a:latin typeface="Calibri"/>
              </a:rPr>
              <a:t>Menor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  <a:ea typeface="Microsoft YaHei"/>
              </a:rPr>
              <a:t> de  </a:t>
            </a:r>
            <a:r>
              <a:rPr lang="es-ES" sz="1200" b="0" strike="noStrike" spc="-1">
                <a:solidFill>
                  <a:srgbClr val="E9542C"/>
                </a:solidFill>
                <a:latin typeface="Calibri"/>
                <a:ea typeface="Microsoft YaHei"/>
              </a:rPr>
              <a:t>6</a:t>
            </a:r>
            <a:r>
              <a:rPr lang="es-ES" sz="1800" b="0" strike="noStrike" spc="-1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  <a:ea typeface="Microsoft YaHei"/>
              </a:rPr>
              <a:t> minutos:  </a:t>
            </a:r>
            <a:r>
              <a:rPr lang="es-ES" sz="1200" b="0" strike="noStrike" spc="-1">
                <a:solidFill>
                  <a:srgbClr val="E9542C"/>
                </a:solidFill>
                <a:latin typeface="Calibri"/>
                <a:ea typeface="Microsoft YaHei"/>
              </a:rPr>
              <a:t>NO =SI 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  <a:ea typeface="Microsoft YaHei"/>
              </a:rPr>
              <a:t>contrataciones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567"/>
              </a:spcBef>
              <a:tabLst>
                <a:tab pos="408240" algn="l"/>
              </a:tabLst>
            </a:pPr>
            <a:r>
              <a:rPr lang="es-ES" sz="1200" b="0" strike="noStrike" spc="-1">
                <a:solidFill>
                  <a:srgbClr val="E9542C"/>
                </a:solidFill>
                <a:latin typeface="Calibri"/>
                <a:ea typeface="Microsoft YaHei"/>
              </a:rPr>
              <a:t>Mayor 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  <a:ea typeface="Microsoft YaHei"/>
              </a:rPr>
              <a:t> de  </a:t>
            </a:r>
            <a:r>
              <a:rPr lang="es-ES" sz="1200" b="0" strike="noStrike" spc="-1">
                <a:solidFill>
                  <a:srgbClr val="E9542C"/>
                </a:solidFill>
                <a:latin typeface="Calibri"/>
                <a:ea typeface="Microsoft YaHei"/>
              </a:rPr>
              <a:t>7 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  <a:ea typeface="Microsoft YaHei"/>
              </a:rPr>
              <a:t>minutos:  </a:t>
            </a:r>
            <a:r>
              <a:rPr lang="es-ES" sz="1200" b="0" strike="noStrike" spc="-1">
                <a:solidFill>
                  <a:srgbClr val="E9542C"/>
                </a:solidFill>
                <a:latin typeface="Calibri"/>
                <a:ea typeface="Microsoft YaHei"/>
              </a:rPr>
              <a:t>SI &gt;NO 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  <a:ea typeface="Microsoft YaHei"/>
              </a:rPr>
              <a:t>contrataciones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pos="408240" algn="l"/>
              </a:tabLst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/>
          <p:nvPr/>
        </p:nvSpPr>
        <p:spPr>
          <a:xfrm>
            <a:off x="506880" y="601920"/>
            <a:ext cx="11181960" cy="57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MESES LLAMADAS</a:t>
            </a:r>
            <a:r>
              <a:rPr lang="en-GB" sz="3200" b="1" strike="noStrike" spc="-1" dirty="0">
                <a:solidFill>
                  <a:srgbClr val="E9542C"/>
                </a:solidFill>
                <a:latin typeface="Lato Black"/>
                <a:ea typeface="Tahoma"/>
              </a:rPr>
              <a:t> VS CONVERSIÓN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4" name="Straight Connector 10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45" name="Slide Number Placeholder 3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b="0" strike="noStrike" spc="-1">
                <a:solidFill>
                  <a:schemeClr val="lt1"/>
                </a:solidFill>
                <a:latin typeface="Calibri"/>
              </a:rPr>
              <a:t>1</a:t>
            </a:r>
            <a:endParaRPr lang="es-ES" sz="11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6" name="Straight Connector 11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47" name="Straight Connector 12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48" name="TextBox 8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 dirty="0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 dirty="0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 dirty="0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 dirty="0">
                <a:solidFill>
                  <a:schemeClr val="accent1"/>
                </a:solidFill>
                <a:latin typeface="Lato Black"/>
                <a:ea typeface="Lato Black"/>
              </a:rPr>
              <a:t>  	          </a:t>
            </a:r>
            <a:r>
              <a:rPr lang="en-GB" sz="900" b="1" strike="noStrike" spc="-1" dirty="0" err="1">
                <a:solidFill>
                  <a:schemeClr val="accent1"/>
                </a:solidFill>
                <a:latin typeface="Lato Black"/>
                <a:ea typeface="Lato Black"/>
              </a:rPr>
              <a:t>ITAcademy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: Rounded Corners 7"/>
          <p:cNvSpPr/>
          <p:nvPr/>
        </p:nvSpPr>
        <p:spPr>
          <a:xfrm>
            <a:off x="538200" y="1807920"/>
            <a:ext cx="3576600" cy="124884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/>
            <a:r>
              <a:rPr lang="es-ES" sz="1200" b="0" strike="noStrike" spc="-1" dirty="0">
                <a:solidFill>
                  <a:srgbClr val="000000"/>
                </a:solidFill>
                <a:latin typeface="Calibri"/>
              </a:rPr>
              <a:t>Se encuentra un periodo de ‘No Conversión” desde </a:t>
            </a:r>
            <a:r>
              <a:rPr lang="es-ES" sz="1200" b="0" strike="noStrike" spc="-1" dirty="0">
                <a:solidFill>
                  <a:schemeClr val="accent4"/>
                </a:solidFill>
                <a:latin typeface="Calibri"/>
              </a:rPr>
              <a:t>el mes de mayo hasta agosto</a:t>
            </a:r>
            <a:r>
              <a:rPr lang="es-ES" sz="1200" b="0" strike="noStrike" spc="-1" dirty="0">
                <a:solidFill>
                  <a:srgbClr val="000000"/>
                </a:solidFill>
                <a:latin typeface="Calibri"/>
              </a:rPr>
              <a:t>. Esto puede denotar una estacionalidad de la “Conversión” respecto a las llamadas que terminan en la contratación del deposito 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Rectangle: Rounded Corners 8"/>
          <p:cNvSpPr/>
          <p:nvPr/>
        </p:nvSpPr>
        <p:spPr>
          <a:xfrm>
            <a:off x="596160" y="3675600"/>
            <a:ext cx="3290040" cy="15606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1200" b="1" strike="noStrike" spc="-1" dirty="0">
                <a:solidFill>
                  <a:schemeClr val="dk1"/>
                </a:solidFill>
                <a:latin typeface="Calibri"/>
              </a:rPr>
              <a:t>Propuesta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Concentrar llamadas en los meses que el </a:t>
            </a:r>
            <a:r>
              <a:rPr lang="es-ES" sz="1200" b="0" strike="noStrike" spc="-1" dirty="0">
                <a:solidFill>
                  <a:srgbClr val="F68A1F"/>
                </a:solidFill>
                <a:latin typeface="Calibri"/>
              </a:rPr>
              <a:t>porcentaje de Si es superior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: 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Entre los meses  de septiembre hasta abril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63B1D2-9E0F-4997-A96E-99F6FFA75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2" y="1471339"/>
            <a:ext cx="6649378" cy="39153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3"/>
          <p:cNvSpPr/>
          <p:nvPr/>
        </p:nvSpPr>
        <p:spPr>
          <a:xfrm>
            <a:off x="506880" y="601920"/>
            <a:ext cx="111819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>
                <a:solidFill>
                  <a:srgbClr val="595959"/>
                </a:solidFill>
                <a:latin typeface="Lato Black"/>
                <a:ea typeface="Tahoma"/>
              </a:rPr>
              <a:t>TIEMPO LLAMADA  DESDE </a:t>
            </a:r>
            <a:r>
              <a:rPr lang="en-GB" sz="3200" b="1" strike="noStrike" spc="-1">
                <a:solidFill>
                  <a:srgbClr val="E9542C"/>
                </a:solidFill>
                <a:latin typeface="Lato Black"/>
                <a:ea typeface="Tahoma"/>
              </a:rPr>
              <a:t>ULTIMA CAMPAÑA</a:t>
            </a: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" name="Straight Connector 4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54" name="Slide Number Placeholder 2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b="0" strike="noStrike" spc="-1">
                <a:solidFill>
                  <a:schemeClr val="lt1"/>
                </a:solidFill>
                <a:latin typeface="Calibri"/>
              </a:rPr>
              <a:t>1</a:t>
            </a:r>
            <a:endParaRPr lang="es-ES" sz="11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55" name="Straight Connector 5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56" name="Straight Connector 6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57" name="TextBox 4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>
                <a:solidFill>
                  <a:schemeClr val="accent1"/>
                </a:solidFill>
                <a:latin typeface="Lato Black"/>
                <a:ea typeface="Lato Black"/>
              </a:rPr>
              <a:t>  	          ITAcademy</a:t>
            </a:r>
            <a:r>
              <a:rPr lang="en-GB" sz="900" b="1" strike="noStrike" spc="-1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Rectangle: Rounded Corners 3"/>
          <p:cNvSpPr/>
          <p:nvPr/>
        </p:nvSpPr>
        <p:spPr>
          <a:xfrm>
            <a:off x="1095480" y="4424760"/>
            <a:ext cx="3290040" cy="15606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1200" b="1" strike="noStrike" spc="-1">
                <a:solidFill>
                  <a:schemeClr val="dk1"/>
                </a:solidFill>
                <a:latin typeface="Calibri"/>
              </a:rPr>
              <a:t>Propuesta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Concentrar llamadas en los meses que el </a:t>
            </a:r>
            <a:r>
              <a:rPr lang="es-ES" sz="1200" b="0" strike="noStrike" spc="-1">
                <a:solidFill>
                  <a:srgbClr val="F68A1F"/>
                </a:solidFill>
                <a:latin typeface="Calibri"/>
              </a:rPr>
              <a:t>porcentaje de Si es superior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: 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Desde</a:t>
            </a:r>
            <a:r>
              <a:rPr lang="es-ES" sz="1200" b="0" strike="noStrike" spc="-1">
                <a:solidFill>
                  <a:srgbClr val="F68A1F"/>
                </a:solidFill>
                <a:latin typeface="Calibri"/>
              </a:rPr>
              <a:t> el mes 2 al mes 8  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a partir</a:t>
            </a:r>
            <a:r>
              <a:rPr lang="es-ES" sz="1200" b="0" strike="noStrike" spc="-1">
                <a:solidFill>
                  <a:srgbClr val="F68A1F"/>
                </a:solidFill>
                <a:latin typeface="Calibri"/>
              </a:rPr>
              <a:t> de 15 meses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: Rounded Corners 4"/>
          <p:cNvSpPr/>
          <p:nvPr/>
        </p:nvSpPr>
        <p:spPr>
          <a:xfrm>
            <a:off x="6932520" y="1773360"/>
            <a:ext cx="3339000" cy="9658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Actualmente se hace un mayor número de llamadas a los </a:t>
            </a:r>
            <a:r>
              <a:rPr lang="es-ES" sz="1200" b="0" strike="noStrike" spc="-1">
                <a:solidFill>
                  <a:srgbClr val="F68A1F"/>
                </a:solidFill>
                <a:latin typeface="Calibri"/>
              </a:rPr>
              <a:t>3 meses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, </a:t>
            </a:r>
            <a:r>
              <a:rPr lang="es-ES" sz="1200" b="0" strike="noStrike" spc="-1">
                <a:solidFill>
                  <a:srgbClr val="F68A1F"/>
                </a:solidFill>
                <a:latin typeface="Calibri"/>
              </a:rPr>
              <a:t>6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 </a:t>
            </a:r>
            <a:r>
              <a:rPr lang="es-ES" sz="1200" b="0" strike="noStrike" spc="-1">
                <a:solidFill>
                  <a:srgbClr val="F68A1F"/>
                </a:solidFill>
                <a:latin typeface="Calibri"/>
              </a:rPr>
              <a:t>meses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,  </a:t>
            </a:r>
            <a:r>
              <a:rPr lang="es-ES" sz="1200" b="0" strike="noStrike" spc="-1">
                <a:solidFill>
                  <a:srgbClr val="F68A1F"/>
                </a:solidFill>
                <a:latin typeface="Calibri"/>
              </a:rPr>
              <a:t>9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 </a:t>
            </a:r>
            <a:r>
              <a:rPr lang="es-ES" sz="1200" b="0" strike="noStrike" spc="-1">
                <a:solidFill>
                  <a:srgbClr val="F68A1F"/>
                </a:solidFill>
                <a:latin typeface="Calibri"/>
              </a:rPr>
              <a:t>meses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 </a:t>
            </a:r>
            <a:r>
              <a:rPr lang="es-ES" sz="1200" b="0" strike="noStrike" spc="-1">
                <a:solidFill>
                  <a:srgbClr val="F68A1F"/>
                </a:solidFill>
                <a:latin typeface="Calibri"/>
              </a:rPr>
              <a:t> y 12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 </a:t>
            </a:r>
            <a:r>
              <a:rPr lang="es-ES" sz="1200" b="0" strike="noStrike" spc="-1">
                <a:solidFill>
                  <a:srgbClr val="F68A1F"/>
                </a:solidFill>
                <a:latin typeface="Calibri"/>
              </a:rPr>
              <a:t>meses</a:t>
            </a: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 del último contacto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>
                <a:solidFill>
                  <a:schemeClr val="dk1"/>
                </a:solidFill>
                <a:latin typeface="Calibri"/>
              </a:rPr>
              <a:t>I</a:t>
            </a: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Imagen 59"/>
          <p:cNvPicPr/>
          <p:nvPr/>
        </p:nvPicPr>
        <p:blipFill>
          <a:blip r:embed="rId2"/>
          <a:stretch/>
        </p:blipFill>
        <p:spPr>
          <a:xfrm>
            <a:off x="6028200" y="3530160"/>
            <a:ext cx="5813280" cy="2816280"/>
          </a:xfrm>
          <a:prstGeom prst="rect">
            <a:avLst/>
          </a:prstGeom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61" name="Imagen 60"/>
          <p:cNvPicPr/>
          <p:nvPr/>
        </p:nvPicPr>
        <p:blipFill>
          <a:blip r:embed="rId3"/>
          <a:stretch/>
        </p:blipFill>
        <p:spPr>
          <a:xfrm>
            <a:off x="695880" y="1293480"/>
            <a:ext cx="5090040" cy="2677320"/>
          </a:xfrm>
          <a:prstGeom prst="rect">
            <a:avLst/>
          </a:prstGeom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5"/>
          <p:cNvSpPr/>
          <p:nvPr/>
        </p:nvSpPr>
        <p:spPr>
          <a:xfrm>
            <a:off x="506880" y="601920"/>
            <a:ext cx="111819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>
                <a:solidFill>
                  <a:srgbClr val="595959"/>
                </a:solidFill>
                <a:latin typeface="Lato Black"/>
                <a:ea typeface="Tahoma"/>
              </a:rPr>
              <a:t>NÚMERO LLAMADAS EN </a:t>
            </a:r>
            <a:r>
              <a:rPr lang="en-GB" sz="3200" b="1" strike="noStrike" spc="-1">
                <a:solidFill>
                  <a:srgbClr val="E9542C"/>
                </a:solidFill>
                <a:latin typeface="Lato Black"/>
                <a:ea typeface="Tahoma"/>
              </a:rPr>
              <a:t>UNA CAMPAÑA</a:t>
            </a:r>
            <a:endParaRPr lang="es-ES" sz="32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" name="Straight Connector 7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64" name="Slide Number Placeholder 4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b="0" strike="noStrike" spc="-1">
                <a:solidFill>
                  <a:schemeClr val="lt1"/>
                </a:solidFill>
                <a:latin typeface="Calibri"/>
              </a:rPr>
              <a:t>1</a:t>
            </a:r>
            <a:endParaRPr lang="es-ES" sz="11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65" name="Straight Connector 8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66" name="Straight Connector 9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67" name="TextBox 6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>
                <a:solidFill>
                  <a:schemeClr val="accent1"/>
                </a:solidFill>
                <a:latin typeface="Lato Black"/>
                <a:ea typeface="Lato Black"/>
              </a:rPr>
              <a:t>  	          ITAcademy</a:t>
            </a:r>
            <a:r>
              <a:rPr lang="en-GB" sz="900" b="1" strike="noStrike" spc="-1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Rectangle: Rounded Corners 5"/>
          <p:cNvSpPr/>
          <p:nvPr/>
        </p:nvSpPr>
        <p:spPr>
          <a:xfrm>
            <a:off x="426600" y="4280760"/>
            <a:ext cx="2909160" cy="12394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1" strike="noStrike" spc="-1" dirty="0">
                <a:solidFill>
                  <a:schemeClr val="dk1"/>
                </a:solidFill>
                <a:latin typeface="Calibri"/>
              </a:rPr>
              <a:t>Propuesta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solidFill>
                  <a:srgbClr val="F68A1F"/>
                </a:solidFill>
                <a:latin typeface="Calibri"/>
              </a:rPr>
              <a:t>Priorizar hacer un máximo de 5 llamadas</a:t>
            </a:r>
          </a:p>
          <a:p>
            <a:pPr algn="ctr"/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Reducir o evitar número llamadas a partir de esta cifra pues no obtienen mejora en la tasa de los SI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Rectangle: Rounded Corners 6"/>
          <p:cNvSpPr/>
          <p:nvPr/>
        </p:nvSpPr>
        <p:spPr>
          <a:xfrm>
            <a:off x="7939800" y="1527840"/>
            <a:ext cx="3339000" cy="118944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Actualmente se hacen </a:t>
            </a:r>
            <a:r>
              <a:rPr lang="es-ES" sz="1200" b="0" strike="noStrike" spc="-1" dirty="0">
                <a:solidFill>
                  <a:srgbClr val="F68A1F"/>
                </a:solidFill>
                <a:latin typeface="Calibri"/>
              </a:rPr>
              <a:t>muchas llamadas en una misma campaña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, 42 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clientes 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recibieron más de 20 llamadas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A partir de 4-5 llamadas número de </a:t>
            </a:r>
            <a:r>
              <a:rPr lang="es-ES" sz="1200" b="0" strike="noStrike" spc="-1" dirty="0">
                <a:solidFill>
                  <a:srgbClr val="F68A1F"/>
                </a:solidFill>
                <a:latin typeface="Calibri"/>
              </a:rPr>
              <a:t>No es muy superior al número de SI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Imagen 69"/>
          <p:cNvPicPr/>
          <p:nvPr/>
        </p:nvPicPr>
        <p:blipFill>
          <a:blip r:embed="rId2"/>
          <a:stretch/>
        </p:blipFill>
        <p:spPr>
          <a:xfrm>
            <a:off x="7672680" y="3787920"/>
            <a:ext cx="4129560" cy="2684160"/>
          </a:xfrm>
          <a:prstGeom prst="rect">
            <a:avLst/>
          </a:prstGeom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71" name="Imagen 70"/>
          <p:cNvPicPr/>
          <p:nvPr/>
        </p:nvPicPr>
        <p:blipFill>
          <a:blip r:embed="rId3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72" name="Imagen 71"/>
          <p:cNvPicPr/>
          <p:nvPr/>
        </p:nvPicPr>
        <p:blipFill>
          <a:blip r:embed="rId3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73" name="Imagen 72"/>
          <p:cNvPicPr/>
          <p:nvPr/>
        </p:nvPicPr>
        <p:blipFill>
          <a:blip r:embed="rId4"/>
          <a:stretch/>
        </p:blipFill>
        <p:spPr>
          <a:xfrm>
            <a:off x="635040" y="1251360"/>
            <a:ext cx="6679800" cy="2411280"/>
          </a:xfrm>
          <a:prstGeom prst="rect">
            <a:avLst/>
          </a:prstGeom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74" name="Imagen 73"/>
          <p:cNvPicPr/>
          <p:nvPr/>
        </p:nvPicPr>
        <p:blipFill>
          <a:blip r:embed="rId5"/>
          <a:stretch/>
        </p:blipFill>
        <p:spPr>
          <a:xfrm>
            <a:off x="3773880" y="3812400"/>
            <a:ext cx="3539160" cy="2534400"/>
          </a:xfrm>
          <a:prstGeom prst="rect">
            <a:avLst/>
          </a:prstGeom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476280" y="2228040"/>
            <a:ext cx="5154480" cy="80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800" b="1" strike="noStrike" spc="-1">
                <a:solidFill>
                  <a:srgbClr val="F68A1F"/>
                </a:solidFill>
                <a:latin typeface="Proxima Nova"/>
              </a:rPr>
              <a:t>Gracias</a:t>
            </a:r>
            <a:endParaRPr lang="es-E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76280" y="3315240"/>
            <a:ext cx="3733200" cy="646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70C0"/>
                </a:solidFill>
                <a:latin typeface="Calibri"/>
              </a:rPr>
              <a:t>*</a:t>
            </a:r>
            <a:r>
              <a:rPr lang="es-ES" sz="1400" b="0" strike="noStrike" spc="-1">
                <a:solidFill>
                  <a:srgbClr val="0070C0"/>
                </a:solidFill>
                <a:latin typeface="Calibri"/>
              </a:rPr>
              <a:t>Pon</a:t>
            </a:r>
            <a:r>
              <a:rPr lang="en-US" sz="1400" b="0" strike="noStrike" spc="-1">
                <a:solidFill>
                  <a:srgbClr val="0070C0"/>
                </a:solidFill>
                <a:latin typeface="Calibri"/>
              </a:rPr>
              <a:t> Tu </a:t>
            </a:r>
            <a:r>
              <a:rPr lang="es-ES" sz="1400" b="0" strike="noStrike" spc="-1">
                <a:solidFill>
                  <a:srgbClr val="0070C0"/>
                </a:solidFill>
                <a:latin typeface="Calibri"/>
              </a:rPr>
              <a:t>nombre</a:t>
            </a:r>
            <a:r>
              <a:rPr lang="en-US" sz="1400" b="0" strike="noStrike" spc="-1">
                <a:solidFill>
                  <a:srgbClr val="0070C0"/>
                </a:solidFill>
                <a:latin typeface="Calibri"/>
              </a:rPr>
              <a:t> Por Orden </a:t>
            </a:r>
            <a:r>
              <a:rPr lang="es-ES" sz="1400" b="0" strike="noStrike" spc="-1">
                <a:solidFill>
                  <a:srgbClr val="0070C0"/>
                </a:solidFill>
                <a:latin typeface="Calibri"/>
              </a:rPr>
              <a:t>Alfabético</a:t>
            </a:r>
            <a:r>
              <a:rPr lang="en-US" sz="1400" b="0" strike="noStrike" spc="-1">
                <a:solidFill>
                  <a:srgbClr val="0070C0"/>
                </a:solidFill>
                <a:latin typeface="Calibri"/>
              </a:rPr>
              <a:t>  </a:t>
            </a:r>
            <a:r>
              <a:rPr lang="es-ES" sz="1400" b="0" strike="noStrike" spc="-1">
                <a:solidFill>
                  <a:srgbClr val="0070C0"/>
                </a:solidFill>
                <a:latin typeface="Calibri"/>
              </a:rPr>
              <a:t>Apellido</a:t>
            </a:r>
            <a:r>
              <a:rPr lang="en-US" sz="1400" b="0" strike="noStrike" spc="-1">
                <a:solidFill>
                  <a:srgbClr val="0070C0"/>
                </a:solidFill>
                <a:latin typeface="Calibri"/>
              </a:rPr>
              <a:t>*</a:t>
            </a:r>
            <a:br>
              <a:rPr sz="1400"/>
            </a:br>
            <a:endParaRPr lang="es-ES" sz="1400" b="0" strike="noStrike" spc="-1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70C0"/>
                </a:solidFill>
                <a:latin typeface="Calibri"/>
              </a:rPr>
              <a:t>…… , Laura Pelegrín, Juan Romero R.,……, </a:t>
            </a:r>
            <a:endParaRPr lang="es-E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Rectángulo 4"/>
          <p:cNvSpPr/>
          <p:nvPr/>
        </p:nvSpPr>
        <p:spPr>
          <a:xfrm>
            <a:off x="1088280" y="1538640"/>
            <a:ext cx="21308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3600" b="0" strike="noStrike" spc="-1">
                <a:solidFill>
                  <a:schemeClr val="dk1"/>
                </a:solidFill>
                <a:latin typeface="Proxima Nova"/>
              </a:rPr>
              <a:t>GRUP-</a:t>
            </a:r>
            <a:r>
              <a:rPr lang="es-ES" sz="3600" b="0" strike="noStrike" spc="-1">
                <a:solidFill>
                  <a:srgbClr val="F68A1F"/>
                </a:solidFill>
                <a:latin typeface="Proxima Nova"/>
              </a:rPr>
              <a:t>A</a:t>
            </a:r>
            <a:endParaRPr lang="es-E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</TotalTime>
  <Words>442</Words>
  <Application>Microsoft Office PowerPoint</Application>
  <PresentationFormat>Panorámica</PresentationFormat>
  <Paragraphs>58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6</vt:i4>
      </vt:variant>
    </vt:vector>
  </HeadingPairs>
  <TitlesOfParts>
    <vt:vector size="16" baseType="lpstr">
      <vt:lpstr>Arial</vt:lpstr>
      <vt:lpstr>Calibri</vt:lpstr>
      <vt:lpstr>Lato Black</vt:lpstr>
      <vt:lpstr>Proxima Nova</vt:lpstr>
      <vt:lpstr>Symbol</vt:lpstr>
      <vt:lpstr>Times New Roman</vt:lpstr>
      <vt:lpstr>Wingdings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Haile Meneses</cp:lastModifiedBy>
  <cp:revision>97</cp:revision>
  <dcterms:created xsi:type="dcterms:W3CDTF">2020-09-29T07:20:24Z</dcterms:created>
  <dcterms:modified xsi:type="dcterms:W3CDTF">2024-10-11T13:47:10Z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